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257" r:id="rId2"/>
    <p:sldId id="258" r:id="rId3"/>
    <p:sldId id="284" r:id="rId4"/>
    <p:sldId id="285" r:id="rId5"/>
    <p:sldId id="319" r:id="rId6"/>
    <p:sldId id="259" r:id="rId7"/>
    <p:sldId id="261" r:id="rId8"/>
    <p:sldId id="290" r:id="rId9"/>
    <p:sldId id="320" r:id="rId10"/>
    <p:sldId id="289" r:id="rId11"/>
    <p:sldId id="292" r:id="rId12"/>
    <p:sldId id="268" r:id="rId13"/>
    <p:sldId id="321" r:id="rId14"/>
    <p:sldId id="323" r:id="rId15"/>
    <p:sldId id="322" r:id="rId16"/>
    <p:sldId id="324" r:id="rId17"/>
    <p:sldId id="326" r:id="rId18"/>
    <p:sldId id="327" r:id="rId19"/>
    <p:sldId id="296" r:id="rId20"/>
    <p:sldId id="297" r:id="rId21"/>
    <p:sldId id="302" r:id="rId22"/>
    <p:sldId id="303" r:id="rId23"/>
    <p:sldId id="307" r:id="rId24"/>
    <p:sldId id="311" r:id="rId25"/>
    <p:sldId id="329" r:id="rId26"/>
    <p:sldId id="328" r:id="rId27"/>
    <p:sldId id="312" r:id="rId28"/>
    <p:sldId id="318" r:id="rId29"/>
    <p:sldId id="317" r:id="rId30"/>
    <p:sldId id="313" r:id="rId31"/>
    <p:sldId id="281" r:id="rId32"/>
    <p:sldId id="330" r:id="rId33"/>
    <p:sldId id="331" r:id="rId34"/>
    <p:sldId id="283" r:id="rId35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2E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4" autoAdjust="0"/>
    <p:restoredTop sz="90929"/>
  </p:normalViewPr>
  <p:slideViewPr>
    <p:cSldViewPr>
      <p:cViewPr varScale="1">
        <p:scale>
          <a:sx n="114" d="100"/>
          <a:sy n="114" d="100"/>
        </p:scale>
        <p:origin x="414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6DDC546A-478C-4C33-98A2-67223FCC723D}" type="datetimeFigureOut">
              <a:rPr lang="en-US"/>
              <a:pPr>
                <a:defRPr/>
              </a:pPr>
              <a:t>11/29/2017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1C51169C-3FEA-4D44-8F83-AE1BBA6060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6666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75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53287911-6098-4526-9BFF-DA180E97AB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1870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699804"/>
            <a:ext cx="110744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609600" y="1433732"/>
            <a:ext cx="110744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951501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278099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053797" y="3526302"/>
            <a:ext cx="6096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11/29/2017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1EAE39-B682-4594-B9CA-AFBB81EC6A4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ransition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09600" y="1295400"/>
            <a:ext cx="10972800" cy="480060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11/29/2017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4231E6E-36C3-44F3-9B0C-274A3E207B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</p:spPr>
        <p:txBody>
          <a:bodyPr rtlCol="0" anchor="b" anchorCtr="0"/>
          <a:lstStyle>
            <a:lvl1pPr algn="ctr">
              <a:defRPr/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masterClrMapping/>
  </p:clrMapOvr>
  <p:transition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8FCAE-229E-47B9-BDA4-62F9FAEA4E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11/29/2017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51FED2-DB78-4E8E-A19F-7A5D7B7C5B0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B7D50F-4A8F-4501-8F04-40BBF6C858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11/29/2017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6096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6199717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6197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11/29/2017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C6DF69-F47C-4BA2-B3F3-A2E960A03F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  <p:transition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11/29/2017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20B617-C5E3-48FA-B831-65392929F42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11/29/2017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58D2FE5-3352-4A1C-8579-D825E219B4A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ransition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11/29/2017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A66B61E-82F0-4807-9B4F-535AE5DA18E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ransition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BC742-8725-4302-B694-173DF9972DB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D02AC0-0BF3-47A3-AB0A-8AE39306C61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609600" y="1219201"/>
            <a:ext cx="10972800" cy="4906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11/29/2017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347116" y="6376737"/>
            <a:ext cx="8128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74F8F57-49F6-42B8-A1F5-A4477C72C72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5" autoUpdateAnimBg="0">
        <p:tmplLst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autoUpdateAnimBg="0"/>
    </p:bldLst>
  </p:timing>
  <p:hf hdr="0" ftr="0" dt="0"/>
  <p:txStyles>
    <p:titleStyle>
      <a:lvl1pPr algn="ctr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UwmA3Q0_OE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1557528" y="152400"/>
            <a:ext cx="9034272" cy="762000"/>
          </a:xfrm>
        </p:spPr>
        <p:txBody>
          <a:bodyPr/>
          <a:lstStyle/>
          <a:p>
            <a:r>
              <a:rPr lang="en-US" dirty="0"/>
              <a:t>The Human Population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09600" y="5768658"/>
            <a:ext cx="11201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600" b="1" i="1" dirty="0">
                <a:latin typeface="+mn-lt"/>
              </a:rPr>
              <a:t>Think of the earth as a living organism that is being attacked by billions of bacteria whose numbers double every forty years. Either the …bacteria dies, or both die. </a:t>
            </a:r>
          </a:p>
          <a:p>
            <a:r>
              <a:rPr lang="en-US" sz="1600" b="1" i="1" dirty="0">
                <a:latin typeface="+mn-lt"/>
              </a:rPr>
              <a:t>			- Gore Vidal</a:t>
            </a:r>
          </a:p>
        </p:txBody>
      </p:sp>
      <p:pic>
        <p:nvPicPr>
          <p:cNvPr id="1026" name="Picture 2" descr="http://metrouk2.files.wordpress.com/2013/03/rtx4w9j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389" y="957072"/>
            <a:ext cx="7371479" cy="477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332524"/>
      </p:ext>
    </p:extLst>
  </p:cSld>
  <p:clrMapOvr>
    <a:masterClrMapping/>
  </p:clrMapOvr>
  <p:transition>
    <p:pull dir="l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During the earliest parts of human history, our population survived as hunter-gatherers.</a:t>
            </a:r>
          </a:p>
          <a:p>
            <a:r>
              <a:rPr lang="en-US" dirty="0"/>
              <a:t>Population during this time was </a:t>
            </a:r>
            <a:br>
              <a:rPr lang="en-US" dirty="0"/>
            </a:br>
            <a:r>
              <a:rPr lang="en-US" dirty="0"/>
              <a:t>low due to density-dependent </a:t>
            </a:r>
            <a:br>
              <a:rPr lang="en-US" dirty="0"/>
            </a:br>
            <a:r>
              <a:rPr lang="en-US" dirty="0"/>
              <a:t>growth limiting factors:</a:t>
            </a:r>
          </a:p>
          <a:p>
            <a:pPr lvl="1"/>
            <a:r>
              <a:rPr lang="en-US" dirty="0"/>
              <a:t>Competition for food </a:t>
            </a:r>
          </a:p>
          <a:p>
            <a:pPr lvl="1"/>
            <a:r>
              <a:rPr lang="en-US" dirty="0"/>
              <a:t>Availability of water</a:t>
            </a:r>
          </a:p>
          <a:p>
            <a:pPr lvl="1"/>
            <a:r>
              <a:rPr lang="en-US" dirty="0"/>
              <a:t>Predators</a:t>
            </a:r>
          </a:p>
          <a:p>
            <a:pPr lvl="1"/>
            <a:r>
              <a:rPr lang="en-US" dirty="0"/>
              <a:t>Disease</a:t>
            </a:r>
          </a:p>
          <a:p>
            <a:pPr lvl="1"/>
            <a:endParaRPr lang="en-US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231E6E-36C3-44F3-9B0C-274A3E207BE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Early Human History</a:t>
            </a:r>
            <a:endParaRPr lang="en-US" dirty="0"/>
          </a:p>
        </p:txBody>
      </p:sp>
      <p:pic>
        <p:nvPicPr>
          <p:cNvPr id="1026" name="Picture 2" descr="Hadza children on average hunt and gather about half their food; these children are cooking their me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2100262"/>
            <a:ext cx="52832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299200" y="6096000"/>
            <a:ext cx="528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The </a:t>
            </a:r>
            <a:r>
              <a:rPr lang="en-US" sz="2000" dirty="0" err="1">
                <a:latin typeface="+mn-lt"/>
              </a:rPr>
              <a:t>indigeonous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Hadza</a:t>
            </a:r>
            <a:r>
              <a:rPr lang="en-US" sz="2000" dirty="0">
                <a:latin typeface="+mn-lt"/>
              </a:rPr>
              <a:t> people of Tanzania.</a:t>
            </a:r>
          </a:p>
        </p:txBody>
      </p:sp>
    </p:spTree>
    <p:extLst>
      <p:ext uri="{BB962C8B-B14F-4D97-AF65-F5344CB8AC3E}">
        <p14:creationId xmlns:p14="http://schemas.microsoft.com/office/powerpoint/2010/main" val="1313984093"/>
      </p:ext>
    </p:extLst>
  </p:cSld>
  <p:clrMapOvr>
    <a:masterClrMapping/>
  </p:clrMapOvr>
  <p:transition>
    <p:pull dir="l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304800"/>
            <a:ext cx="11125200" cy="5791200"/>
          </a:xfrm>
        </p:spPr>
        <p:txBody>
          <a:bodyPr/>
          <a:lstStyle/>
          <a:p>
            <a:r>
              <a:rPr lang="en-US" dirty="0"/>
              <a:t>At some point, estimated to be about 130,000 years ago, Homo sapiens migrated out of Africa into the Fertile Crescent.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231E6E-36C3-44F3-9B0C-274A3E207BE2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4" name="Picture 2" descr="Image result for homo sapiens migrate afr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45802"/>
            <a:ext cx="8839200" cy="494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559638"/>
      </p:ext>
    </p:extLst>
  </p:cSld>
  <p:clrMapOvr>
    <a:masterClrMapping/>
  </p:clrMapOvr>
  <p:transition>
    <p:pull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304799"/>
            <a:ext cx="5029201" cy="6324601"/>
          </a:xfrm>
        </p:spPr>
        <p:txBody>
          <a:bodyPr>
            <a:normAutofit/>
          </a:bodyPr>
          <a:lstStyle/>
          <a:p>
            <a:r>
              <a:rPr lang="en-US" dirty="0"/>
              <a:t>The Fertile Crescent was an especially biodiverse area, due to several factors:</a:t>
            </a:r>
          </a:p>
          <a:p>
            <a:pPr lvl="1"/>
            <a:r>
              <a:rPr lang="en-US" dirty="0"/>
              <a:t>The area was a geographic “bridge” between two other continents.</a:t>
            </a:r>
          </a:p>
          <a:p>
            <a:pPr lvl="1"/>
            <a:r>
              <a:rPr lang="en-US" dirty="0"/>
              <a:t>Proximity to the Mediterranean sea reduced the impacts of climate change during the ice age.</a:t>
            </a:r>
          </a:p>
          <a:p>
            <a:pPr lvl="1"/>
            <a:r>
              <a:rPr lang="en-US" dirty="0"/>
              <a:t>Variety of elevation created many microclimates.</a:t>
            </a:r>
          </a:p>
          <a:p>
            <a:pPr lvl="1"/>
            <a:r>
              <a:rPr lang="en-US" dirty="0"/>
              <a:t>It included floodplain areas, which receive nutrients from the river.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231E6E-36C3-44F3-9B0C-274A3E207BE2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Picture 4" descr="Image result for fertile crescent geograph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003214"/>
            <a:ext cx="6249088" cy="4675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7945775"/>
      </p:ext>
    </p:extLst>
  </p:cSld>
  <p:clrMapOvr>
    <a:masterClrMapping/>
  </p:clrMapOvr>
  <p:transition>
    <p:pull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28599"/>
            <a:ext cx="6019800" cy="6148137"/>
          </a:xfrm>
        </p:spPr>
        <p:txBody>
          <a:bodyPr/>
          <a:lstStyle/>
          <a:p>
            <a:r>
              <a:rPr lang="en-US" dirty="0"/>
              <a:t>The Fertile Crescent is seen as the birthplace of </a:t>
            </a:r>
            <a:r>
              <a:rPr lang="en-US" dirty="0">
                <a:solidFill>
                  <a:srgbClr val="FFFF00"/>
                </a:solidFill>
              </a:rPr>
              <a:t>agriculture</a:t>
            </a:r>
            <a:r>
              <a:rPr lang="en-US" dirty="0"/>
              <a:t>, the growing of plants and animals for food, fiber, and other products.</a:t>
            </a:r>
          </a:p>
          <a:p>
            <a:r>
              <a:rPr lang="en-US" dirty="0"/>
              <a:t>Plowing was used to loosen up the soil.</a:t>
            </a:r>
          </a:p>
          <a:p>
            <a:r>
              <a:rPr lang="en-US" dirty="0"/>
              <a:t>Artificial selection was used to breed native animals and plants with desired traits into crops we still use today:</a:t>
            </a:r>
          </a:p>
          <a:p>
            <a:pPr lvl="1"/>
            <a:r>
              <a:rPr lang="en-US" dirty="0"/>
              <a:t>Wheat, barley, flax, chick peas, peas, lentils.</a:t>
            </a:r>
          </a:p>
          <a:p>
            <a:pPr lvl="1"/>
            <a:r>
              <a:rPr lang="en-US" dirty="0"/>
              <a:t>Cows, goats, sheep, and pigs.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E4231E6E-36C3-44F3-9B0C-274A3E207BE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5" name="Picture 2" descr="ploughing-egy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799" y="1447800"/>
            <a:ext cx="4661647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768134"/>
      </p:ext>
    </p:extLst>
  </p:cSld>
  <p:clrMapOvr>
    <a:masterClrMapping/>
  </p:clrMapOvr>
  <p:transition>
    <p:pull dir="l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81000"/>
            <a:ext cx="4343400" cy="5715000"/>
          </a:xfrm>
        </p:spPr>
        <p:txBody>
          <a:bodyPr/>
          <a:lstStyle/>
          <a:p>
            <a:r>
              <a:rPr lang="en-US" dirty="0"/>
              <a:t>Agriculture helped reduce the impact of food availability and competition as a density-dependent growth limiting factor, and the human population began to increase.</a:t>
            </a:r>
          </a:p>
          <a:p>
            <a:pPr lvl="1"/>
            <a:r>
              <a:rPr lang="en-US" dirty="0"/>
              <a:t>Other factors, such as disease, were still present.</a:t>
            </a:r>
          </a:p>
          <a:p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231E6E-36C3-44F3-9B0C-274A3E207BE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116" y="1066800"/>
            <a:ext cx="6629400" cy="4830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4133015"/>
      </p:ext>
    </p:extLst>
  </p:cSld>
  <p:clrMapOvr>
    <a:masterClrMapping/>
  </p:clrMapOvr>
  <p:transition>
    <p:pull dir="l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>
                <a:solidFill>
                  <a:srgbClr val="FFFF00"/>
                </a:solidFill>
              </a:rPr>
              <a:t>Industrial Revolution </a:t>
            </a:r>
            <a:r>
              <a:rPr lang="en-US" dirty="0"/>
              <a:t>was a transition from hand production methods to machines, including the increased use of steam power and factories.</a:t>
            </a:r>
          </a:p>
          <a:p>
            <a:r>
              <a:rPr lang="en-US" dirty="0"/>
              <a:t>During this time, many important medical discoveries were made: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The Germ Theory</a:t>
            </a:r>
            <a:r>
              <a:rPr lang="en-US" dirty="0"/>
              <a:t>, the idea that microscopic bacteria and viruses cause disease.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Vaccines</a:t>
            </a:r>
            <a:r>
              <a:rPr lang="en-US" dirty="0"/>
              <a:t>, injections of dead or weakened viruses that prevent disease.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Antibiotics</a:t>
            </a:r>
            <a:r>
              <a:rPr lang="en-US" dirty="0"/>
              <a:t>, chemical compounds that kill bacteria.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Water treatment</a:t>
            </a:r>
            <a:r>
              <a:rPr lang="en-US" dirty="0"/>
              <a:t>, the filtration and addition of chlorine to water to remove microorganisms and toxins.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0FCF0D-B4C0-4A30-92FA-5DF67F97878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Industrial Revolution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705948"/>
      </p:ext>
    </p:extLst>
  </p:cSld>
  <p:clrMapOvr>
    <a:masterClrMapping/>
  </p:clrMapOvr>
  <p:transition>
    <p:pull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304800"/>
            <a:ext cx="10972800" cy="5791200"/>
          </a:xfrm>
        </p:spPr>
        <p:txBody>
          <a:bodyPr/>
          <a:lstStyle/>
          <a:p>
            <a:r>
              <a:rPr lang="en-US" dirty="0"/>
              <a:t>Prior to the industrial revolution, human population growth was </a:t>
            </a:r>
            <a:r>
              <a:rPr lang="en-US" dirty="0">
                <a:solidFill>
                  <a:srgbClr val="FFFF00"/>
                </a:solidFill>
              </a:rPr>
              <a:t>fixed</a:t>
            </a:r>
            <a:r>
              <a:rPr lang="en-US" dirty="0"/>
              <a:t>, meaning it grew at a consistent rate.</a:t>
            </a:r>
          </a:p>
          <a:p>
            <a:pPr lvl="1"/>
            <a:r>
              <a:rPr lang="en-US" dirty="0"/>
              <a:t>About 0.1% per year.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231E6E-36C3-44F3-9B0C-274A3E207BE2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" y="1783896"/>
            <a:ext cx="9372600" cy="460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4568514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304800"/>
            <a:ext cx="10972800" cy="5791200"/>
          </a:xfrm>
        </p:spPr>
        <p:txBody>
          <a:bodyPr/>
          <a:lstStyle/>
          <a:p>
            <a:r>
              <a:rPr lang="en-US" dirty="0"/>
              <a:t>Following the industrial revolution, human population growth was </a:t>
            </a:r>
            <a:r>
              <a:rPr lang="en-US" dirty="0">
                <a:solidFill>
                  <a:srgbClr val="FFFF00"/>
                </a:solidFill>
              </a:rPr>
              <a:t>exponential</a:t>
            </a:r>
            <a:r>
              <a:rPr lang="en-US" dirty="0"/>
              <a:t>, an increasingly rapid rate with a continuously growing base.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231E6E-36C3-44F3-9B0C-274A3E207BE2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" y="1783896"/>
            <a:ext cx="9372600" cy="460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6" y="1798183"/>
            <a:ext cx="10101263" cy="4602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800746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UwmA3Q0_OE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29207"/>
      </p:ext>
    </p:extLst>
  </p:cSld>
  <p:clrMapOvr>
    <a:masterClrMapping/>
  </p:clrMapOvr>
  <p:transition>
    <p:pull dir="l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28600"/>
            <a:ext cx="10972800" cy="58674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Doubling time</a:t>
            </a:r>
            <a:r>
              <a:rPr lang="en-US" dirty="0"/>
              <a:t> is an estimate of how long it will take the population to double in size at its current rate of growth.</a:t>
            </a:r>
          </a:p>
          <a:p>
            <a:r>
              <a:rPr lang="en-US" dirty="0"/>
              <a:t>Doubling time is calculated with this equation:</a:t>
            </a:r>
          </a:p>
          <a:p>
            <a:pPr marL="0" indent="0">
              <a:buNone/>
            </a:pPr>
            <a:r>
              <a:rPr lang="en-US" b="1" dirty="0"/>
              <a:t>			70 / (Current % Growth Rate) 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231E6E-36C3-44F3-9B0C-274A3E207BE2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790688"/>
              </p:ext>
            </p:extLst>
          </p:nvPr>
        </p:nvGraphicFramePr>
        <p:xfrm>
          <a:off x="2743200" y="2590800"/>
          <a:ext cx="60960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Growth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Doubling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1.89%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06599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58000" y="3429001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697 years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0" y="3890666"/>
            <a:ext cx="13724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594 years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0" y="4307205"/>
            <a:ext cx="13724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250 years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58000" y="4768870"/>
            <a:ext cx="13724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125 years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0" y="5230535"/>
            <a:ext cx="12186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76 years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7999" y="5672732"/>
            <a:ext cx="12186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37 years</a:t>
            </a:r>
          </a:p>
        </p:txBody>
      </p:sp>
    </p:spTree>
    <p:extLst>
      <p:ext uri="{BB962C8B-B14F-4D97-AF65-F5344CB8AC3E}">
        <p14:creationId xmlns:p14="http://schemas.microsoft.com/office/powerpoint/2010/main" val="3057308336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763000" y="64008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0BE5218-81A6-4E1F-8B7A-C84035ED6530}" type="slidenum">
              <a:rPr lang="en-US" sz="1400"/>
              <a:pPr eaLnBrk="1" hangingPunct="1"/>
              <a:t>12</a:t>
            </a:fld>
            <a:endParaRPr lang="en-US" sz="140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HUMAN DEMOGRAPHY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10972800" cy="5257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The rate of population growth varies widely from country-to-country.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Developing countries</a:t>
            </a:r>
            <a:r>
              <a:rPr lang="en-US" dirty="0"/>
              <a:t> have </a:t>
            </a:r>
            <a:br>
              <a:rPr lang="en-US" dirty="0"/>
            </a:br>
            <a:r>
              <a:rPr lang="en-US" dirty="0"/>
              <a:t>populations that tend to be </a:t>
            </a:r>
            <a:br>
              <a:rPr lang="en-US" dirty="0"/>
            </a:br>
            <a:r>
              <a:rPr lang="en-US" dirty="0"/>
              <a:t>poorer, younger, and are </a:t>
            </a:r>
            <a:br>
              <a:rPr lang="en-US" dirty="0"/>
            </a:br>
            <a:r>
              <a:rPr lang="en-US" dirty="0"/>
              <a:t>growing much more rapidly.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Developed countries</a:t>
            </a:r>
            <a:r>
              <a:rPr lang="en-US" dirty="0"/>
              <a:t> are </a:t>
            </a:r>
            <a:br>
              <a:rPr lang="en-US" dirty="0"/>
            </a:br>
            <a:r>
              <a:rPr lang="en-US" dirty="0"/>
              <a:t>wealthier, older, and have </a:t>
            </a:r>
            <a:br>
              <a:rPr lang="en-US" dirty="0"/>
            </a:br>
            <a:r>
              <a:rPr lang="en-US" dirty="0"/>
              <a:t>populations that are stable </a:t>
            </a:r>
            <a:br>
              <a:rPr lang="en-US" dirty="0"/>
            </a:br>
            <a:r>
              <a:rPr lang="en-US" dirty="0"/>
              <a:t>in size or shrinking.</a:t>
            </a:r>
          </a:p>
          <a:p>
            <a:r>
              <a:rPr lang="en-US" dirty="0"/>
              <a:t>Developing countries account for most of the human population growth.</a:t>
            </a:r>
          </a:p>
          <a:p>
            <a:pPr lvl="1"/>
            <a:endParaRPr lang="en-US" dirty="0"/>
          </a:p>
          <a:p>
            <a:pPr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>
              <a:buFont typeface="Wingdings" pitchFamily="2" charset="2"/>
              <a:buNone/>
            </a:pPr>
            <a:endParaRPr lang="en-US" dirty="0"/>
          </a:p>
          <a:p>
            <a:pPr eaLnBrk="1" hangingPunct="1"/>
            <a:endParaRPr lang="en-US" dirty="0"/>
          </a:p>
        </p:txBody>
      </p:sp>
      <p:pic>
        <p:nvPicPr>
          <p:cNvPr id="5" name="Picture 2" descr="Image result for developing developed population grow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042" y="2082465"/>
            <a:ext cx="6177915" cy="325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4448878"/>
      </p:ext>
    </p:extLst>
  </p:cSld>
  <p:clrMapOvr>
    <a:masterClrMapping/>
  </p:clrMapOvr>
  <p:transition>
    <p:pull dir="l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381000"/>
            <a:ext cx="10972800" cy="5715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Demographics</a:t>
            </a:r>
            <a:r>
              <a:rPr lang="en-US" dirty="0"/>
              <a:t> is the statistical study of human population data.</a:t>
            </a:r>
          </a:p>
          <a:p>
            <a:r>
              <a:rPr lang="en-US" dirty="0">
                <a:solidFill>
                  <a:srgbClr val="FFFF00"/>
                </a:solidFill>
              </a:rPr>
              <a:t>Life expectancy</a:t>
            </a:r>
            <a:r>
              <a:rPr lang="en-US" dirty="0"/>
              <a:t> measures how long an average newborn will live in a given country.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231E6E-36C3-44F3-9B0C-274A3E207BE2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146" name="Picture 2" descr="http://www.kurzweilai.net/images/life-expectancy-at-bir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81" y="2362200"/>
            <a:ext cx="10077638" cy="4422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92457"/>
      </p:ext>
    </p:extLst>
  </p:cSld>
  <p:clrMapOvr>
    <a:masterClrMapping/>
  </p:clrMapOvr>
  <p:transition>
    <p:pull dir="l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381000"/>
            <a:ext cx="10972800" cy="5715000"/>
          </a:xfrm>
        </p:spPr>
        <p:txBody>
          <a:bodyPr>
            <a:normAutofit/>
          </a:bodyPr>
          <a:lstStyle/>
          <a:p>
            <a:r>
              <a:rPr lang="en-US" dirty="0"/>
              <a:t>Life expectancy is influenced by the rate of diseases, availability of food and water, conflict, but most of all by infant mortality.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Infant mortality </a:t>
            </a:r>
            <a:r>
              <a:rPr lang="en-US" dirty="0"/>
              <a:t>is the number of deaths of infants under one year of age per 1,000 live births.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231E6E-36C3-44F3-9B0C-274A3E207BE2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8194" name="Picture 2" descr="http://i.imgur.com/7aCr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96" y="2253615"/>
            <a:ext cx="11515408" cy="433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394337"/>
      </p:ext>
    </p:extLst>
  </p:cSld>
  <p:clrMapOvr>
    <a:masterClrMapping/>
  </p:clrMapOvr>
  <p:transition>
    <p:pull dir="l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304800"/>
            <a:ext cx="10972800" cy="579120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>
                <a:solidFill>
                  <a:srgbClr val="FFFF00"/>
                </a:solidFill>
              </a:rPr>
              <a:t>total fertility rate</a:t>
            </a:r>
            <a:r>
              <a:rPr lang="en-US" dirty="0"/>
              <a:t>, the average number of children a woman will have in her lifetime.</a:t>
            </a:r>
          </a:p>
          <a:p>
            <a:pPr lvl="1"/>
            <a:r>
              <a:rPr lang="en-US" dirty="0"/>
              <a:t>A total fertility rate of 2.1 is considered </a:t>
            </a:r>
            <a:r>
              <a:rPr lang="en-US" dirty="0">
                <a:solidFill>
                  <a:srgbClr val="FFFF00"/>
                </a:solidFill>
              </a:rPr>
              <a:t>replacement level </a:t>
            </a:r>
            <a:r>
              <a:rPr lang="en-US" dirty="0"/>
              <a:t>and will result in a stable population.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E4231E6E-36C3-44F3-9B0C-274A3E207BE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10242" name="Picture 2" descr="Image result for total fertility r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185736"/>
            <a:ext cx="7620000" cy="459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943210"/>
      </p:ext>
    </p:extLst>
  </p:cSld>
  <p:clrMapOvr>
    <a:masterClrMapping/>
  </p:clrMapOvr>
  <p:transition>
    <p:pull dir="l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Gross domestic product (GDP) </a:t>
            </a:r>
            <a:r>
              <a:rPr lang="en-US" dirty="0"/>
              <a:t>is the total value of goods produced and services provided in a country during one year. 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GDP per capita </a:t>
            </a:r>
            <a:r>
              <a:rPr lang="en-US" dirty="0"/>
              <a:t>divides the GDP by the total population.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E4231E6E-36C3-44F3-9B0C-274A3E207BE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905000"/>
            <a:ext cx="9427536" cy="467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16132"/>
      </p:ext>
    </p:extLst>
  </p:cSld>
  <p:clrMapOvr>
    <a:masterClrMapping/>
  </p:clrMapOvr>
  <p:transition>
    <p:pull dir="l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28600"/>
            <a:ext cx="4800600" cy="586740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>
                <a:solidFill>
                  <a:srgbClr val="FFFF00"/>
                </a:solidFill>
              </a:rPr>
              <a:t>Genuine Progress Indicator </a:t>
            </a:r>
            <a:r>
              <a:rPr lang="en-US" dirty="0"/>
              <a:t>is a metric designed to incorporate factors ignored by GDP.</a:t>
            </a:r>
          </a:p>
          <a:p>
            <a:pPr lvl="1"/>
            <a:r>
              <a:rPr lang="en-US" dirty="0"/>
              <a:t>Income inequality</a:t>
            </a:r>
          </a:p>
          <a:p>
            <a:pPr lvl="1"/>
            <a:r>
              <a:rPr lang="en-US" dirty="0"/>
              <a:t>Costs of environmental degradation</a:t>
            </a:r>
          </a:p>
          <a:p>
            <a:pPr lvl="1"/>
            <a:r>
              <a:rPr lang="en-US" dirty="0"/>
              <a:t>Social factors, such as education, leisure time, family dynamics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E4231E6E-36C3-44F3-9B0C-274A3E207BE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12290" name="Picture 2" descr="Image result for genuine progress indica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1" y="283696"/>
            <a:ext cx="6165516" cy="612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799475"/>
      </p:ext>
    </p:extLst>
  </p:cSld>
  <p:clrMapOvr>
    <a:masterClrMapping/>
  </p:clrMapOvr>
  <p:transition>
    <p:pull dir="l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en-US" dirty="0"/>
              <a:t>The use of GPI reveals social and environmental issues hidden by GDP.</a:t>
            </a:r>
          </a:p>
          <a:p>
            <a:pPr marL="365760" lvl="1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E4231E6E-36C3-44F3-9B0C-274A3E207BE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81" y="1600200"/>
            <a:ext cx="11120438" cy="464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09888"/>
      </p:ext>
    </p:extLst>
  </p:cSld>
  <p:clrMapOvr>
    <a:masterClrMapping/>
  </p:clrMapOvr>
  <p:transition>
    <p:pull dir="l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1295400"/>
            <a:ext cx="6656053" cy="5257800"/>
          </a:xfrm>
        </p:spPr>
        <p:txBody>
          <a:bodyPr>
            <a:normAutofit/>
          </a:bodyPr>
          <a:lstStyle/>
          <a:p>
            <a:r>
              <a:rPr lang="en-US" dirty="0"/>
              <a:t>The movement of individuals between areas can have a major impact on population change.</a:t>
            </a:r>
          </a:p>
          <a:p>
            <a:r>
              <a:rPr lang="en-US" dirty="0">
                <a:solidFill>
                  <a:srgbClr val="FFFF00"/>
                </a:solidFill>
              </a:rPr>
              <a:t>Emigration</a:t>
            </a:r>
            <a:r>
              <a:rPr lang="en-US" dirty="0"/>
              <a:t> is when people move out of an area.</a:t>
            </a:r>
          </a:p>
          <a:p>
            <a:pPr lvl="1"/>
            <a:r>
              <a:rPr lang="en-US" dirty="0"/>
              <a:t>More likely to occur in developing countries.</a:t>
            </a:r>
          </a:p>
          <a:p>
            <a:r>
              <a:rPr lang="en-US" dirty="0">
                <a:solidFill>
                  <a:srgbClr val="FFFF00"/>
                </a:solidFill>
              </a:rPr>
              <a:t>Immigration</a:t>
            </a:r>
            <a:r>
              <a:rPr lang="en-US" dirty="0"/>
              <a:t> is when people move into an area.</a:t>
            </a:r>
          </a:p>
          <a:p>
            <a:pPr lvl="1"/>
            <a:r>
              <a:rPr lang="en-US" dirty="0"/>
              <a:t>More likely to occur in developed countries.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E4231E6E-36C3-44F3-9B0C-274A3E207BE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Migration</a:t>
            </a:r>
          </a:p>
        </p:txBody>
      </p:sp>
      <p:pic>
        <p:nvPicPr>
          <p:cNvPr id="9218" name="Picture 2" descr="http://teacher.scholastic.com/activities/immigration/timeline_photos/1892_small_fullsiz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057400"/>
            <a:ext cx="4114800" cy="304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443787" y="5146534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Ellis Island</a:t>
            </a:r>
          </a:p>
        </p:txBody>
      </p:sp>
    </p:spTree>
    <p:extLst>
      <p:ext uri="{BB962C8B-B14F-4D97-AF65-F5344CB8AC3E}">
        <p14:creationId xmlns:p14="http://schemas.microsoft.com/office/powerpoint/2010/main" val="3584801719"/>
      </p:ext>
    </p:extLst>
  </p:cSld>
  <p:clrMapOvr>
    <a:masterClrMapping/>
  </p:clrMapOvr>
  <p:transition>
    <p:pull dir="l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457200"/>
            <a:ext cx="10972800" cy="5638800"/>
          </a:xfrm>
        </p:spPr>
        <p:txBody>
          <a:bodyPr/>
          <a:lstStyle/>
          <a:p>
            <a:r>
              <a:rPr lang="en-US" dirty="0"/>
              <a:t>For a developed country, immigration can mean the difference between low, positive growth rates, and negative growth.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231E6E-36C3-44F3-9B0C-274A3E207BE2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12" y="1602022"/>
            <a:ext cx="10751804" cy="500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384287"/>
      </p:ext>
    </p:extLst>
  </p:cSld>
  <p:clrMapOvr>
    <a:masterClrMapping/>
  </p:clrMapOvr>
  <p:transition>
    <p:pull dir="l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295400"/>
            <a:ext cx="4419600" cy="4800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Population pyramids </a:t>
            </a:r>
            <a:r>
              <a:rPr lang="en-US" dirty="0"/>
              <a:t>graphically show the distribution of defined </a:t>
            </a:r>
            <a:r>
              <a:rPr lang="en-US" u="sng" dirty="0"/>
              <a:t>age groups</a:t>
            </a:r>
            <a:r>
              <a:rPr lang="en-US" dirty="0"/>
              <a:t>, separated by </a:t>
            </a:r>
            <a:r>
              <a:rPr lang="en-US" u="sng" dirty="0"/>
              <a:t>gender</a:t>
            </a:r>
            <a:r>
              <a:rPr lang="en-US" dirty="0"/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E4231E6E-36C3-44F3-9B0C-274A3E207BE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Population Pyramids</a:t>
            </a:r>
          </a:p>
        </p:txBody>
      </p:sp>
      <p:pic>
        <p:nvPicPr>
          <p:cNvPr id="5" name="Picture 2" descr="Population pyramid of Afghanist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447800"/>
            <a:ext cx="6172200" cy="430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226004"/>
      </p:ext>
    </p:extLst>
  </p:cSld>
  <p:clrMapOvr>
    <a:masterClrMapping/>
  </p:clrMapOvr>
  <p:transition>
    <p:pull dir="l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304800"/>
            <a:ext cx="10972800" cy="5791200"/>
          </a:xfrm>
        </p:spPr>
        <p:txBody>
          <a:bodyPr/>
          <a:lstStyle/>
          <a:p>
            <a:r>
              <a:rPr lang="en-US" dirty="0"/>
              <a:t>Countries in </a:t>
            </a:r>
            <a:r>
              <a:rPr lang="en-US" u="sng" dirty="0"/>
              <a:t>rapid growth </a:t>
            </a:r>
            <a:r>
              <a:rPr lang="en-US" dirty="0"/>
              <a:t>will be pyramid-shaped, with a wide base of young people.</a:t>
            </a:r>
          </a:p>
          <a:p>
            <a:r>
              <a:rPr lang="en-US" dirty="0"/>
              <a:t>Countries in </a:t>
            </a:r>
            <a:r>
              <a:rPr lang="en-US" u="sng" dirty="0"/>
              <a:t>slow growth </a:t>
            </a:r>
            <a:r>
              <a:rPr lang="en-US" dirty="0"/>
              <a:t>have age groups that are roughly equal.</a:t>
            </a:r>
          </a:p>
          <a:p>
            <a:r>
              <a:rPr lang="en-US" dirty="0"/>
              <a:t>Countries in </a:t>
            </a:r>
            <a:r>
              <a:rPr lang="en-US" u="sng" dirty="0"/>
              <a:t>negative growth </a:t>
            </a:r>
            <a:r>
              <a:rPr lang="en-US" dirty="0"/>
              <a:t>have narrower bases, indicating a fertility rate below replacement level.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231E6E-36C3-44F3-9B0C-274A3E207BE2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3314" name="Picture 2" descr="Image result for population pyramid shap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725763"/>
            <a:ext cx="8111836" cy="3879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780096"/>
      </p:ext>
    </p:extLst>
  </p:cSld>
  <p:clrMapOvr>
    <a:masterClrMapping/>
  </p:clrMapOvr>
  <p:transition>
    <p:pull dir="l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fertility rate and population growth patterns in a given country will not remain constant.  They change based on a wide variety of factors.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E4231E6E-36C3-44F3-9B0C-274A3E207BE2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Demographic Transition</a:t>
            </a:r>
          </a:p>
        </p:txBody>
      </p:sp>
      <p:pic>
        <p:nvPicPr>
          <p:cNvPr id="5" name="Picture 2" descr="http://www.prb.org/images12/us-fertility-figure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743201"/>
            <a:ext cx="6705600" cy="3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109257" y="6272463"/>
            <a:ext cx="42782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+mn-lt"/>
              </a:rPr>
              <a:t>United States Fertility Rates, 1911-2011</a:t>
            </a:r>
          </a:p>
        </p:txBody>
      </p:sp>
    </p:spTree>
    <p:extLst>
      <p:ext uri="{BB962C8B-B14F-4D97-AF65-F5344CB8AC3E}">
        <p14:creationId xmlns:p14="http://schemas.microsoft.com/office/powerpoint/2010/main" val="25553994"/>
      </p:ext>
    </p:extLst>
  </p:cSld>
  <p:clrMapOvr>
    <a:masterClrMapping/>
  </p:clrMapOvr>
  <p:transition>
    <p:pull dir="l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295400"/>
            <a:ext cx="4691062" cy="5257800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>
                <a:solidFill>
                  <a:srgbClr val="FFFF00"/>
                </a:solidFill>
              </a:rPr>
              <a:t>demographic transition model</a:t>
            </a:r>
            <a:r>
              <a:rPr lang="en-US" dirty="0"/>
              <a:t> is a series of stages countries generally pass through as they industrialize and transition from developing to developed countries.</a:t>
            </a:r>
          </a:p>
          <a:p>
            <a:pPr lvl="1"/>
            <a:r>
              <a:rPr lang="en-US" dirty="0"/>
              <a:t>Each stage is marked by changes in birth rate, death rate, living conditions, and cultural norms.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E4231E6E-36C3-44F3-9B0C-274A3E207BE2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Demographic Transition Model</a:t>
            </a:r>
          </a:p>
        </p:txBody>
      </p:sp>
      <p:pic>
        <p:nvPicPr>
          <p:cNvPr id="16388" name="Picture 4" descr="Image result for demographic transition 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524000"/>
            <a:ext cx="6386512" cy="432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325614"/>
      </p:ext>
    </p:extLst>
  </p:cSld>
  <p:clrMapOvr>
    <a:masterClrMapping/>
  </p:clrMapOvr>
  <p:transition>
    <p:pull dir="l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609599"/>
            <a:ext cx="4343400" cy="57671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During the </a:t>
            </a:r>
            <a:r>
              <a:rPr lang="en-US" dirty="0">
                <a:solidFill>
                  <a:srgbClr val="FFFF00"/>
                </a:solidFill>
              </a:rPr>
              <a:t>pre-industrial stage</a:t>
            </a:r>
            <a:r>
              <a:rPr lang="en-US" dirty="0"/>
              <a:t>, food shortages, malnutrition, poor sanitation, and lack of access to modern medicine keep death rates high.</a:t>
            </a:r>
          </a:p>
          <a:p>
            <a:pPr lvl="1"/>
            <a:r>
              <a:rPr lang="en-US" dirty="0"/>
              <a:t>High birth rates counteract this, resulting in stable population sizes.</a:t>
            </a:r>
          </a:p>
          <a:p>
            <a:r>
              <a:rPr lang="en-US" dirty="0"/>
              <a:t>No present-day country is in the pre-industrial age.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E4231E6E-36C3-44F3-9B0C-274A3E207BE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pic>
        <p:nvPicPr>
          <p:cNvPr id="16386" name="Picture 2" descr="Image result for irish fam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990600"/>
            <a:ext cx="6567314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688716"/>
      </p:ext>
    </p:extLst>
  </p:cSld>
  <p:clrMapOvr>
    <a:masterClrMapping/>
  </p:clrMapOvr>
  <p:transition>
    <p:pull dir="l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"/>
            <a:ext cx="10737516" cy="6324600"/>
          </a:xfrm>
        </p:spPr>
        <p:txBody>
          <a:bodyPr>
            <a:normAutofit/>
          </a:bodyPr>
          <a:lstStyle/>
          <a:p>
            <a:r>
              <a:rPr lang="en-US" dirty="0"/>
              <a:t>Preindustrial cultures had significant </a:t>
            </a:r>
            <a:r>
              <a:rPr lang="en-US" dirty="0" err="1"/>
              <a:t>pronatalist</a:t>
            </a:r>
            <a:r>
              <a:rPr lang="en-US" dirty="0"/>
              <a:t> pressures to ensure high birth rates.</a:t>
            </a:r>
          </a:p>
          <a:p>
            <a:r>
              <a:rPr lang="en-US" dirty="0" err="1">
                <a:solidFill>
                  <a:srgbClr val="FFFF00"/>
                </a:solidFill>
              </a:rPr>
              <a:t>Pronatalist</a:t>
            </a:r>
            <a:r>
              <a:rPr lang="en-US" dirty="0">
                <a:solidFill>
                  <a:srgbClr val="FFFF00"/>
                </a:solidFill>
              </a:rPr>
              <a:t> pressures </a:t>
            </a:r>
            <a:r>
              <a:rPr lang="en-US" dirty="0"/>
              <a:t>are policies or cultural beliefs aimed at increasing the birth rate or maintaining a high birth rate, which was needed for:</a:t>
            </a:r>
          </a:p>
          <a:p>
            <a:pPr lvl="1"/>
            <a:r>
              <a:rPr lang="en-US" dirty="0"/>
              <a:t> A source of support for </a:t>
            </a:r>
            <a:br>
              <a:rPr lang="en-US" dirty="0"/>
            </a:br>
            <a:r>
              <a:rPr lang="en-US" dirty="0"/>
              <a:t>elderly parents.</a:t>
            </a:r>
          </a:p>
          <a:p>
            <a:pPr lvl="1"/>
            <a:r>
              <a:rPr lang="en-US" dirty="0"/>
              <a:t>Aid in supporting family </a:t>
            </a:r>
            <a:br>
              <a:rPr lang="en-US" dirty="0"/>
            </a:br>
            <a:r>
              <a:rPr lang="en-US" dirty="0"/>
              <a:t>income.</a:t>
            </a:r>
          </a:p>
          <a:p>
            <a:pPr lvl="1"/>
            <a:r>
              <a:rPr lang="en-US" dirty="0"/>
              <a:t>Counteracting high child </a:t>
            </a:r>
            <a:br>
              <a:rPr lang="en-US" dirty="0"/>
            </a:br>
            <a:r>
              <a:rPr lang="en-US" dirty="0"/>
              <a:t>mortality rates.</a:t>
            </a:r>
          </a:p>
          <a:p>
            <a:pPr lvl="1"/>
            <a:r>
              <a:rPr lang="en-US" dirty="0"/>
              <a:t>The </a:t>
            </a:r>
            <a:r>
              <a:rPr lang="en-US" dirty="0">
                <a:solidFill>
                  <a:srgbClr val="FFFF00"/>
                </a:solidFill>
              </a:rPr>
              <a:t>son preference</a:t>
            </a:r>
            <a:r>
              <a:rPr lang="en-US" dirty="0"/>
              <a:t>: a desire </a:t>
            </a:r>
            <a:br>
              <a:rPr lang="en-US" dirty="0"/>
            </a:br>
            <a:r>
              <a:rPr lang="en-US" dirty="0"/>
              <a:t>to have a male child.</a:t>
            </a:r>
          </a:p>
          <a:p>
            <a:pPr lvl="1"/>
            <a:endParaRPr lang="en-US" dirty="0"/>
          </a:p>
        </p:txBody>
      </p:sp>
      <p:sp>
        <p:nvSpPr>
          <p:cNvPr id="17410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9CF87E7-F910-4014-868E-E45D4782C485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4338" name="Picture 2" descr="Be fruitful, and multiply, Bible quote, 1 1: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667000"/>
            <a:ext cx="5581316" cy="3461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51822"/>
      </p:ext>
    </p:extLst>
  </p:cSld>
  <p:clrMapOvr>
    <a:masterClrMapping/>
  </p:clrMapOvr>
  <p:transition>
    <p:pull dir="l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457200"/>
            <a:ext cx="5638800" cy="5638800"/>
          </a:xfrm>
        </p:spPr>
        <p:txBody>
          <a:bodyPr/>
          <a:lstStyle/>
          <a:p>
            <a:r>
              <a:rPr lang="en-US" dirty="0"/>
              <a:t>During the </a:t>
            </a:r>
            <a:r>
              <a:rPr lang="en-US" dirty="0">
                <a:solidFill>
                  <a:srgbClr val="FFFF00"/>
                </a:solidFill>
              </a:rPr>
              <a:t>early transition stage</a:t>
            </a:r>
            <a:r>
              <a:rPr lang="en-US" dirty="0"/>
              <a:t>, access to food and medicine improve, leading to a rapid drop in death rates.</a:t>
            </a:r>
          </a:p>
          <a:p>
            <a:pPr lvl="1"/>
            <a:r>
              <a:rPr lang="en-US" dirty="0"/>
              <a:t>Birth rates remain high, as </a:t>
            </a:r>
            <a:r>
              <a:rPr lang="en-US" dirty="0" err="1"/>
              <a:t>pronatalist</a:t>
            </a:r>
            <a:r>
              <a:rPr lang="en-US" dirty="0"/>
              <a:t> cultural norms and pressures remain in place.</a:t>
            </a:r>
          </a:p>
          <a:p>
            <a:r>
              <a:rPr lang="en-US" dirty="0"/>
              <a:t>Populations in early transition countries grow exponentially.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231E6E-36C3-44F3-9B0C-274A3E207BE2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14338" name="Picture 2" descr="Population pyramid of Ethiop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129" y="304800"/>
            <a:ext cx="5117574" cy="356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https://www.gatesfoundation.org/~/media/GFO/What-We-Do/Vaccination-Images/VxDL_ChildReceiveVx_225x200.jpg?la=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4038600"/>
            <a:ext cx="2773434" cy="24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759872"/>
      </p:ext>
    </p:extLst>
  </p:cSld>
  <p:clrMapOvr>
    <a:masterClrMapping/>
  </p:clrMapOvr>
  <p:transition>
    <p:pull dir="l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304800"/>
            <a:ext cx="5943600" cy="5791200"/>
          </a:xfrm>
        </p:spPr>
        <p:txBody>
          <a:bodyPr/>
          <a:lstStyle/>
          <a:p>
            <a:r>
              <a:rPr lang="en-US" dirty="0"/>
              <a:t>During the </a:t>
            </a:r>
            <a:r>
              <a:rPr lang="en-US" dirty="0">
                <a:solidFill>
                  <a:srgbClr val="FFFF00"/>
                </a:solidFill>
              </a:rPr>
              <a:t>late transition stage</a:t>
            </a:r>
            <a:r>
              <a:rPr lang="en-US" dirty="0"/>
              <a:t>, death rates remain low, and efforts are made to reduce birth rate.</a:t>
            </a:r>
          </a:p>
          <a:p>
            <a:pPr lvl="1"/>
            <a:r>
              <a:rPr lang="en-US" dirty="0"/>
              <a:t>Birth control and sex education gain greater acceptance.</a:t>
            </a:r>
          </a:p>
          <a:p>
            <a:pPr lvl="1"/>
            <a:r>
              <a:rPr lang="en-US" dirty="0"/>
              <a:t>Women play a greater role in family planning.</a:t>
            </a:r>
          </a:p>
          <a:p>
            <a:pPr lvl="1"/>
            <a:r>
              <a:rPr lang="en-US" dirty="0"/>
              <a:t>Educational and professional opportunities for women increase.</a:t>
            </a:r>
          </a:p>
          <a:p>
            <a:r>
              <a:rPr lang="en-US" dirty="0"/>
              <a:t>The population continues to increase, but at slower and slower rates.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231E6E-36C3-44F3-9B0C-274A3E207BE2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17410" name="Picture 2" descr="Population pyramid of Banglade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04800"/>
            <a:ext cx="5140362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Image result for female suffr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8865" y="3938337"/>
            <a:ext cx="1966232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6974491"/>
      </p:ext>
    </p:extLst>
  </p:cSld>
  <p:clrMapOvr>
    <a:masterClrMapping/>
  </p:clrMapOvr>
  <p:transition>
    <p:pull dir="l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381000"/>
            <a:ext cx="5410200" cy="571500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>
                <a:solidFill>
                  <a:srgbClr val="FFFF00"/>
                </a:solidFill>
              </a:rPr>
              <a:t>industrial stage</a:t>
            </a:r>
            <a:r>
              <a:rPr lang="en-US" dirty="0"/>
              <a:t> marks the point where birth rates have fallen back into balance with death rates.</a:t>
            </a:r>
          </a:p>
          <a:p>
            <a:pPr lvl="1"/>
            <a:r>
              <a:rPr lang="en-US" dirty="0"/>
              <a:t>Total fertility rate is close to replacement level (2.1 children per couple), causing the population to stabilize.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231E6E-36C3-44F3-9B0C-274A3E207BE2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18436" name="Picture 4" descr="Population pyramid of Fin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362" y="228600"/>
            <a:ext cx="5105400" cy="355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Image result for family plan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784" y="4119563"/>
            <a:ext cx="3836555" cy="225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064705"/>
      </p:ext>
    </p:extLst>
  </p:cSld>
  <p:clrMapOvr>
    <a:masterClrMapping/>
  </p:clrMapOvr>
  <p:transition>
    <p:pull dir="l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457200"/>
            <a:ext cx="5638800" cy="5638800"/>
          </a:xfrm>
        </p:spPr>
        <p:txBody>
          <a:bodyPr/>
          <a:lstStyle/>
          <a:p>
            <a:r>
              <a:rPr lang="en-US" dirty="0"/>
              <a:t>During the </a:t>
            </a:r>
            <a:r>
              <a:rPr lang="en-US" dirty="0">
                <a:solidFill>
                  <a:srgbClr val="FFFF00"/>
                </a:solidFill>
              </a:rPr>
              <a:t>post-industrial stage</a:t>
            </a:r>
            <a:r>
              <a:rPr lang="en-US" dirty="0"/>
              <a:t>, birth rates continue to fall due to </a:t>
            </a:r>
            <a:r>
              <a:rPr lang="en-US" dirty="0" err="1"/>
              <a:t>antinatalist</a:t>
            </a:r>
            <a:r>
              <a:rPr lang="en-US" dirty="0"/>
              <a:t> pressures  </a:t>
            </a:r>
          </a:p>
          <a:p>
            <a:pPr lvl="1"/>
            <a:r>
              <a:rPr lang="en-US" dirty="0"/>
              <a:t>Total fertility rate is below replacement level. </a:t>
            </a:r>
          </a:p>
          <a:p>
            <a:r>
              <a:rPr lang="en-US" dirty="0"/>
              <a:t>The population size decreases.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231E6E-36C3-44F3-9B0C-274A3E207BE2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17415" name="Picture 7" descr="Population pyramid of Germ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04800"/>
            <a:ext cx="5181602" cy="3610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3692" y="4072561"/>
            <a:ext cx="4205418" cy="252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3553"/>
      </p:ext>
    </p:extLst>
  </p:cSld>
  <p:clrMapOvr>
    <a:masterClrMapping/>
  </p:clrMapOvr>
  <p:transition>
    <p:pull dir="l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381000"/>
            <a:ext cx="10972800" cy="2286000"/>
          </a:xfrm>
        </p:spPr>
        <p:txBody>
          <a:bodyPr/>
          <a:lstStyle/>
          <a:p>
            <a:r>
              <a:rPr lang="en-US"/>
              <a:t>The length of time a country spends in the early and late transition stages determine how large its population will be when it is fully industrialized.</a:t>
            </a:r>
            <a:endParaRPr lang="en-US" dirty="0"/>
          </a:p>
        </p:txBody>
      </p:sp>
      <p:sp>
        <p:nvSpPr>
          <p:cNvPr id="21506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C9A6E74-5C1C-4CCF-9E7D-2BFCBBC4FE9F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28" y="2095500"/>
            <a:ext cx="10585743" cy="424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4556636"/>
      </p:ext>
    </p:extLst>
  </p:cSld>
  <p:clrMapOvr>
    <a:masterClrMapping/>
  </p:clrMapOvr>
  <p:transition>
    <p:pull dir="l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381000"/>
            <a:ext cx="4191000" cy="5715000"/>
          </a:xfrm>
        </p:spPr>
        <p:txBody>
          <a:bodyPr/>
          <a:lstStyle/>
          <a:p>
            <a:r>
              <a:rPr lang="en-US" dirty="0"/>
              <a:t>Some countries have instituted </a:t>
            </a:r>
            <a:r>
              <a:rPr lang="en-US" dirty="0" err="1">
                <a:solidFill>
                  <a:srgbClr val="FFFF00"/>
                </a:solidFill>
              </a:rPr>
              <a:t>antinatalist</a:t>
            </a:r>
            <a:r>
              <a:rPr lang="en-US" dirty="0"/>
              <a:t> programs and laws to rapidly reduce birth rates and accelerate the demographic transition.</a:t>
            </a:r>
          </a:p>
          <a:p>
            <a:pPr lvl="1"/>
            <a:r>
              <a:rPr lang="en-US" dirty="0"/>
              <a:t>China implemented a one child policy in 1979 that was altered to a two-child policy in 2015.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E4231E6E-36C3-44F3-9B0C-274A3E207BE2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pic>
        <p:nvPicPr>
          <p:cNvPr id="23554" name="Picture 2" descr="Image result for china one child polic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738187"/>
            <a:ext cx="6667500" cy="500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442559"/>
      </p:ext>
    </p:extLst>
  </p:cSld>
  <p:clrMapOvr>
    <a:masterClrMapping/>
  </p:clrMapOvr>
  <p:transition>
    <p:pull dir="l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381000"/>
            <a:ext cx="3962400" cy="5715000"/>
          </a:xfrm>
        </p:spPr>
        <p:txBody>
          <a:bodyPr/>
          <a:lstStyle/>
          <a:p>
            <a:r>
              <a:rPr lang="en-US" dirty="0" err="1"/>
              <a:t>Antinatalist</a:t>
            </a:r>
            <a:r>
              <a:rPr lang="en-US" dirty="0"/>
              <a:t> efforts, combined with a son preference, have left some countries with a disproportionate number of boys compared to girls.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E4231E6E-36C3-44F3-9B0C-274A3E207BE2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pic>
        <p:nvPicPr>
          <p:cNvPr id="24578" name="Picture 2" descr="Image result for india population pyram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066800"/>
            <a:ext cx="6452795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346815"/>
      </p:ext>
    </p:extLst>
  </p:cSld>
  <p:clrMapOvr>
    <a:masterClrMapping/>
  </p:clrMapOvr>
  <p:transition>
    <p:pull dir="l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/>
              <a:t>FUTURE OF HUMAN POPULATIONS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4648200" cy="4800600"/>
          </a:xfrm>
        </p:spPr>
        <p:txBody>
          <a:bodyPr/>
          <a:lstStyle/>
          <a:p>
            <a:pPr eaLnBrk="1" hangingPunct="1"/>
            <a:r>
              <a:rPr lang="en-US" dirty="0"/>
              <a:t>Most demographers believe the world population will stabilize sometime during the next century.</a:t>
            </a:r>
          </a:p>
          <a:p>
            <a:pPr lvl="1" eaLnBrk="1" hangingPunct="1"/>
            <a:r>
              <a:rPr lang="en-US" dirty="0"/>
              <a:t>Population projections vary depending on how quickly developing countries pass through the demographic transition.</a:t>
            </a:r>
          </a:p>
        </p:txBody>
      </p:sp>
      <p:pic>
        <p:nvPicPr>
          <p:cNvPr id="25602" name="Picture 2" descr="Image result for world population proje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581150"/>
            <a:ext cx="6324600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209964"/>
      </p:ext>
    </p:extLst>
  </p:cSld>
  <p:clrMapOvr>
    <a:masterClrMapping/>
  </p:clrMapOvr>
  <p:transition>
    <p:pull dir="l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35807</TotalTime>
  <Words>1291</Words>
  <Application>Microsoft Office PowerPoint</Application>
  <PresentationFormat>Widescreen</PresentationFormat>
  <Paragraphs>159</Paragraphs>
  <Slides>34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Constantia</vt:lpstr>
      <vt:lpstr>Times New Roman</vt:lpstr>
      <vt:lpstr>Wingdings</vt:lpstr>
      <vt:lpstr>Wingdings 2</vt:lpstr>
      <vt:lpstr>Paper</vt:lpstr>
      <vt:lpstr>The Human Population</vt:lpstr>
      <vt:lpstr>Early Human History</vt:lpstr>
      <vt:lpstr>PowerPoint Presentation</vt:lpstr>
      <vt:lpstr>PowerPoint Presentation</vt:lpstr>
      <vt:lpstr>PowerPoint Presentation</vt:lpstr>
      <vt:lpstr>PowerPoint Presentation</vt:lpstr>
      <vt:lpstr>The Industrial Revolution</vt:lpstr>
      <vt:lpstr>PowerPoint Presentation</vt:lpstr>
      <vt:lpstr>PowerPoint Presentation</vt:lpstr>
      <vt:lpstr>PowerPoint Presentation</vt:lpstr>
      <vt:lpstr>PowerPoint Presentation</vt:lpstr>
      <vt:lpstr>HUMAN DEMOGRAPHY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Migration</vt:lpstr>
      <vt:lpstr>PowerPoint Presentation</vt:lpstr>
      <vt:lpstr>Population Pyramids</vt:lpstr>
      <vt:lpstr>PowerPoint Presentation</vt:lpstr>
      <vt:lpstr>Demographic Transition</vt:lpstr>
      <vt:lpstr>Demographic Transition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FUTURE OF HUMAN POPULATIONS</vt:lpstr>
    </vt:vector>
  </TitlesOfParts>
  <Company>CCSN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Our Environment</dc:title>
  <dc:creator>James Dauray</dc:creator>
  <cp:lastModifiedBy>Justin Entrekin</cp:lastModifiedBy>
  <cp:revision>491</cp:revision>
  <dcterms:created xsi:type="dcterms:W3CDTF">2002-01-16T22:44:40Z</dcterms:created>
  <dcterms:modified xsi:type="dcterms:W3CDTF">2017-11-29T17:58:56Z</dcterms:modified>
</cp:coreProperties>
</file>